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60" r:id="rId2"/>
    <p:sldId id="270" r:id="rId3"/>
    <p:sldId id="267" r:id="rId4"/>
    <p:sldId id="271" r:id="rId5"/>
    <p:sldId id="272" r:id="rId6"/>
    <p:sldId id="273" r:id="rId7"/>
    <p:sldId id="274" r:id="rId8"/>
    <p:sldId id="275" r:id="rId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68" autoAdjust="0"/>
    <p:restoredTop sz="94660"/>
  </p:normalViewPr>
  <p:slideViewPr>
    <p:cSldViewPr snapToGrid="0">
      <p:cViewPr varScale="1">
        <p:scale>
          <a:sx n="72" d="100"/>
          <a:sy n="72" d="100"/>
        </p:scale>
        <p:origin x="105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11"/>
          </p:nvPr>
        </p:nvSpPr>
        <p:spPr/>
        <p:txBody>
          <a:bodyPr/>
          <a:lstStyle/>
          <a:p>
            <a:endParaRPr lang="es-PE" dirty="0"/>
          </a:p>
        </p:txBody>
      </p:sp>
      <p:sp>
        <p:nvSpPr>
          <p:cNvPr id="6" name="Marcador de número de diapositiva 5"/>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426279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11"/>
          </p:nvPr>
        </p:nvSpPr>
        <p:spPr/>
        <p:txBody>
          <a:bodyPr/>
          <a:lstStyle/>
          <a:p>
            <a:endParaRPr lang="es-PE" dirty="0"/>
          </a:p>
        </p:txBody>
      </p:sp>
      <p:sp>
        <p:nvSpPr>
          <p:cNvPr id="6" name="Marcador de número de diapositiva 5"/>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2017188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11"/>
          </p:nvPr>
        </p:nvSpPr>
        <p:spPr/>
        <p:txBody>
          <a:bodyPr/>
          <a:lstStyle/>
          <a:p>
            <a:endParaRPr lang="es-PE" dirty="0"/>
          </a:p>
        </p:txBody>
      </p:sp>
      <p:sp>
        <p:nvSpPr>
          <p:cNvPr id="6" name="Marcador de número de diapositiva 5"/>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375592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11"/>
          </p:nvPr>
        </p:nvSpPr>
        <p:spPr/>
        <p:txBody>
          <a:bodyPr/>
          <a:lstStyle/>
          <a:p>
            <a:endParaRPr lang="es-PE" dirty="0"/>
          </a:p>
        </p:txBody>
      </p:sp>
      <p:sp>
        <p:nvSpPr>
          <p:cNvPr id="6" name="Marcador de número de diapositiva 5"/>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415893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11"/>
          </p:nvPr>
        </p:nvSpPr>
        <p:spPr/>
        <p:txBody>
          <a:bodyPr/>
          <a:lstStyle/>
          <a:p>
            <a:endParaRPr lang="es-PE" dirty="0"/>
          </a:p>
        </p:txBody>
      </p:sp>
      <p:sp>
        <p:nvSpPr>
          <p:cNvPr id="6" name="Marcador de número de diapositiva 5"/>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9618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6" name="Marcador de pie de página 5"/>
          <p:cNvSpPr>
            <a:spLocks noGrp="1"/>
          </p:cNvSpPr>
          <p:nvPr>
            <p:ph type="ftr" sz="quarter" idx="11"/>
          </p:nvPr>
        </p:nvSpPr>
        <p:spPr/>
        <p:txBody>
          <a:bodyPr/>
          <a:lstStyle/>
          <a:p>
            <a:endParaRPr lang="es-PE" dirty="0"/>
          </a:p>
        </p:txBody>
      </p:sp>
      <p:sp>
        <p:nvSpPr>
          <p:cNvPr id="7" name="Marcador de número de diapositiva 6"/>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31243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8" name="Marcador de pie de página 7"/>
          <p:cNvSpPr>
            <a:spLocks noGrp="1"/>
          </p:cNvSpPr>
          <p:nvPr>
            <p:ph type="ftr" sz="quarter" idx="11"/>
          </p:nvPr>
        </p:nvSpPr>
        <p:spPr/>
        <p:txBody>
          <a:bodyPr/>
          <a:lstStyle/>
          <a:p>
            <a:endParaRPr lang="es-PE" dirty="0"/>
          </a:p>
        </p:txBody>
      </p:sp>
      <p:sp>
        <p:nvSpPr>
          <p:cNvPr id="9" name="Marcador de número de diapositiva 8"/>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132378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4" name="Marcador de pie de página 3"/>
          <p:cNvSpPr>
            <a:spLocks noGrp="1"/>
          </p:cNvSpPr>
          <p:nvPr>
            <p:ph type="ftr" sz="quarter" idx="11"/>
          </p:nvPr>
        </p:nvSpPr>
        <p:spPr/>
        <p:txBody>
          <a:bodyPr/>
          <a:lstStyle/>
          <a:p>
            <a:endParaRPr lang="es-PE" dirty="0"/>
          </a:p>
        </p:txBody>
      </p:sp>
      <p:sp>
        <p:nvSpPr>
          <p:cNvPr id="5" name="Marcador de número de diapositiva 4"/>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1948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3" name="Marcador de pie de página 2"/>
          <p:cNvSpPr>
            <a:spLocks noGrp="1"/>
          </p:cNvSpPr>
          <p:nvPr>
            <p:ph type="ftr" sz="quarter" idx="11"/>
          </p:nvPr>
        </p:nvSpPr>
        <p:spPr/>
        <p:txBody>
          <a:bodyPr/>
          <a:lstStyle/>
          <a:p>
            <a:endParaRPr lang="es-PE" dirty="0"/>
          </a:p>
        </p:txBody>
      </p:sp>
      <p:sp>
        <p:nvSpPr>
          <p:cNvPr id="4" name="Marcador de número de diapositiva 3"/>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83980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6" name="Marcador de pie de página 5"/>
          <p:cNvSpPr>
            <a:spLocks noGrp="1"/>
          </p:cNvSpPr>
          <p:nvPr>
            <p:ph type="ftr" sz="quarter" idx="11"/>
          </p:nvPr>
        </p:nvSpPr>
        <p:spPr/>
        <p:txBody>
          <a:bodyPr/>
          <a:lstStyle/>
          <a:p>
            <a:endParaRPr lang="es-PE" dirty="0"/>
          </a:p>
        </p:txBody>
      </p:sp>
      <p:sp>
        <p:nvSpPr>
          <p:cNvPr id="7" name="Marcador de número de diapositiva 6"/>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165367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A5B7C1C-961D-423F-B3DA-936588C362D4}" type="datetimeFigureOut">
              <a:rPr lang="es-PE" smtClean="0"/>
              <a:t>25/03/2021</a:t>
            </a:fld>
            <a:endParaRPr lang="es-PE" dirty="0"/>
          </a:p>
        </p:txBody>
      </p:sp>
      <p:sp>
        <p:nvSpPr>
          <p:cNvPr id="6" name="Marcador de pie de página 5"/>
          <p:cNvSpPr>
            <a:spLocks noGrp="1"/>
          </p:cNvSpPr>
          <p:nvPr>
            <p:ph type="ftr" sz="quarter" idx="11"/>
          </p:nvPr>
        </p:nvSpPr>
        <p:spPr/>
        <p:txBody>
          <a:bodyPr/>
          <a:lstStyle/>
          <a:p>
            <a:endParaRPr lang="es-PE" dirty="0"/>
          </a:p>
        </p:txBody>
      </p:sp>
      <p:sp>
        <p:nvSpPr>
          <p:cNvPr id="7" name="Marcador de número de diapositiva 6"/>
          <p:cNvSpPr>
            <a:spLocks noGrp="1"/>
          </p:cNvSpPr>
          <p:nvPr>
            <p:ph type="sldNum" sz="quarter" idx="12"/>
          </p:nvPr>
        </p:nvSpPr>
        <p:spPr/>
        <p:txBody>
          <a:bodyPr/>
          <a:lstStyle/>
          <a:p>
            <a:fld id="{0822B4E6-61BD-4C50-877E-F6DE0763C8F8}" type="slidenum">
              <a:rPr lang="es-PE" smtClean="0"/>
              <a:t>‹Nº›</a:t>
            </a:fld>
            <a:endParaRPr lang="es-PE" dirty="0"/>
          </a:p>
        </p:txBody>
      </p:sp>
    </p:spTree>
    <p:extLst>
      <p:ext uri="{BB962C8B-B14F-4D97-AF65-F5344CB8AC3E}">
        <p14:creationId xmlns:p14="http://schemas.microsoft.com/office/powerpoint/2010/main" val="3257917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B7C1C-961D-423F-B3DA-936588C362D4}" type="datetimeFigureOut">
              <a:rPr lang="es-PE" smtClean="0"/>
              <a:t>25/03/2021</a:t>
            </a:fld>
            <a:endParaRPr lang="es-PE"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2B4E6-61BD-4C50-877E-F6DE0763C8F8}" type="slidenum">
              <a:rPr lang="es-PE" smtClean="0"/>
              <a:t>‹Nº›</a:t>
            </a:fld>
            <a:endParaRPr lang="es-PE" dirty="0"/>
          </a:p>
        </p:txBody>
      </p:sp>
    </p:spTree>
    <p:extLst>
      <p:ext uri="{BB962C8B-B14F-4D97-AF65-F5344CB8AC3E}">
        <p14:creationId xmlns:p14="http://schemas.microsoft.com/office/powerpoint/2010/main" val="157948431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11829" y="264016"/>
            <a:ext cx="7446655" cy="461665"/>
          </a:xfrm>
          <a:prstGeom prst="rect">
            <a:avLst/>
          </a:prstGeom>
          <a:noFill/>
        </p:spPr>
        <p:txBody>
          <a:bodyPr wrap="none" rtlCol="0">
            <a:spAutoFit/>
          </a:bodyPr>
          <a:lstStyle>
            <a:defPPr>
              <a:defRPr lang="es-PE"/>
            </a:defPPr>
            <a:lvl1pPr algn="ctr">
              <a:defRPr sz="2400" b="1"/>
            </a:lvl1pPr>
          </a:lstStyle>
          <a:p>
            <a:r>
              <a:rPr lang="es-PE" dirty="0"/>
              <a:t>ESTADO DE RESULTADOS PRELIMINARES  DIC 20  - DIC  19:</a:t>
            </a:r>
          </a:p>
        </p:txBody>
      </p:sp>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extLst>
              <p:ext uri="{D42A27DB-BD31-4B8C-83A1-F6EECF244321}">
                <p14:modId xmlns:p14="http://schemas.microsoft.com/office/powerpoint/2010/main" val="739153635"/>
              </p:ext>
            </p:extLst>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pic>
        <p:nvPicPr>
          <p:cNvPr id="6" name="Imagen 5">
            <a:extLst>
              <a:ext uri="{FF2B5EF4-FFF2-40B4-BE49-F238E27FC236}">
                <a16:creationId xmlns:a16="http://schemas.microsoft.com/office/drawing/2014/main" id="{6E92D8F9-0574-41D1-999C-4C964F5C1A1C}"/>
              </a:ext>
            </a:extLst>
          </p:cNvPr>
          <p:cNvPicPr>
            <a:picLocks noChangeAspect="1"/>
          </p:cNvPicPr>
          <p:nvPr/>
        </p:nvPicPr>
        <p:blipFill>
          <a:blip r:embed="rId4"/>
          <a:stretch>
            <a:fillRect/>
          </a:stretch>
        </p:blipFill>
        <p:spPr>
          <a:xfrm>
            <a:off x="1126435" y="989699"/>
            <a:ext cx="9939129" cy="5278579"/>
          </a:xfrm>
          <a:prstGeom prst="rect">
            <a:avLst/>
          </a:prstGeom>
        </p:spPr>
      </p:pic>
    </p:spTree>
    <p:extLst>
      <p:ext uri="{BB962C8B-B14F-4D97-AF65-F5344CB8AC3E}">
        <p14:creationId xmlns:p14="http://schemas.microsoft.com/office/powerpoint/2010/main" val="3232143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80758" y="264016"/>
            <a:ext cx="7308796" cy="461665"/>
          </a:xfrm>
          <a:prstGeom prst="rect">
            <a:avLst/>
          </a:prstGeom>
          <a:noFill/>
        </p:spPr>
        <p:txBody>
          <a:bodyPr wrap="none" rtlCol="0">
            <a:spAutoFit/>
          </a:bodyPr>
          <a:lstStyle>
            <a:defPPr>
              <a:defRPr lang="es-PE"/>
            </a:defPPr>
            <a:lvl1pPr algn="ctr">
              <a:defRPr sz="2400" b="1"/>
            </a:lvl1pPr>
          </a:lstStyle>
          <a:p>
            <a:r>
              <a:rPr lang="es-PE" dirty="0"/>
              <a:t>ESTADO DE RESULTADOS PRELIMINARES DIC 20  - DIC 19:</a:t>
            </a:r>
          </a:p>
        </p:txBody>
      </p:sp>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sp>
        <p:nvSpPr>
          <p:cNvPr id="6" name="CuadroTexto 5">
            <a:extLst>
              <a:ext uri="{FF2B5EF4-FFF2-40B4-BE49-F238E27FC236}">
                <a16:creationId xmlns:a16="http://schemas.microsoft.com/office/drawing/2014/main" id="{4F9C17DB-F4FF-4EC3-B928-252DE0932EF6}"/>
              </a:ext>
            </a:extLst>
          </p:cNvPr>
          <p:cNvSpPr txBox="1"/>
          <p:nvPr/>
        </p:nvSpPr>
        <p:spPr>
          <a:xfrm>
            <a:off x="1325217" y="1709530"/>
            <a:ext cx="9596068" cy="4801314"/>
          </a:xfrm>
          <a:prstGeom prst="rect">
            <a:avLst/>
          </a:prstGeom>
          <a:noFill/>
        </p:spPr>
        <p:txBody>
          <a:bodyPr wrap="square" rtlCol="0">
            <a:spAutoFit/>
          </a:bodyPr>
          <a:lstStyle/>
          <a:p>
            <a:pPr algn="just"/>
            <a:r>
              <a:rPr lang="es-PE" dirty="0"/>
              <a:t>Respecto a los ingresos y egresos vinculados con la actividad hípica (sin simulcasting) se observa una caída en los ingresos por apuestas en el año 2020 ocasionada por la paralización de labores y la cuarentena decretada por el Gobierno que afectó significativamente este rubro de ingresos.  No obstante, la reanudación de la actividad hípica en julio, esta no ha sido al 100%, de esta forma los ingresos por apuestas disminuyeron en 41.83% respecto al 2019.  A pesar de la disminución de los ingresos por apuestas la caída en  la utilidad bruta ha sido menor (10.77%) debido a la reducción efectuada en los premios a los propietarios en 50%  en el mes de julio del 2020.  Respecto a esto último los premios se incrementaron en 10% a partir del mes de octubre.</a:t>
            </a:r>
          </a:p>
          <a:p>
            <a:pPr algn="just"/>
            <a:endParaRPr lang="es-PE" dirty="0"/>
          </a:p>
          <a:p>
            <a:pPr algn="just"/>
            <a:r>
              <a:rPr lang="es-PE" dirty="0"/>
              <a:t>En lo que corresponde a otras deducciones,  estas se incrementaron en términos acumulados debido al cambio de modalidad en el cobro de concesiones del mes de julio, modificación que se dejo sin efecto en el mes de octubre.</a:t>
            </a:r>
          </a:p>
          <a:p>
            <a:pPr algn="just"/>
            <a:endParaRPr lang="es-PE" dirty="0"/>
          </a:p>
          <a:p>
            <a:pPr algn="just"/>
            <a:endParaRPr lang="es-PE" dirty="0"/>
          </a:p>
          <a:p>
            <a:pPr algn="just"/>
            <a:endParaRPr lang="es-PE" dirty="0"/>
          </a:p>
          <a:p>
            <a:pPr algn="just"/>
            <a:endParaRPr lang="es-PE" dirty="0"/>
          </a:p>
          <a:p>
            <a:endParaRPr lang="es-PE" dirty="0"/>
          </a:p>
        </p:txBody>
      </p:sp>
    </p:spTree>
    <p:extLst>
      <p:ext uri="{BB962C8B-B14F-4D97-AF65-F5344CB8AC3E}">
        <p14:creationId xmlns:p14="http://schemas.microsoft.com/office/powerpoint/2010/main" val="316709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72799" y="144747"/>
            <a:ext cx="7377725" cy="461665"/>
          </a:xfrm>
          <a:prstGeom prst="rect">
            <a:avLst/>
          </a:prstGeom>
          <a:noFill/>
        </p:spPr>
        <p:txBody>
          <a:bodyPr wrap="none" rtlCol="0">
            <a:spAutoFit/>
          </a:bodyPr>
          <a:lstStyle>
            <a:defPPr>
              <a:defRPr lang="es-PE"/>
            </a:defPPr>
            <a:lvl1pPr algn="ctr">
              <a:defRPr sz="2400" b="1"/>
            </a:lvl1pPr>
          </a:lstStyle>
          <a:p>
            <a:r>
              <a:rPr lang="es-PE" dirty="0"/>
              <a:t>ESTADO DE RESULTADOS PRELIMINARES DIC 20  - DIC  19:</a:t>
            </a:r>
          </a:p>
        </p:txBody>
      </p:sp>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pic>
        <p:nvPicPr>
          <p:cNvPr id="3" name="Imagen 2">
            <a:extLst>
              <a:ext uri="{FF2B5EF4-FFF2-40B4-BE49-F238E27FC236}">
                <a16:creationId xmlns:a16="http://schemas.microsoft.com/office/drawing/2014/main" id="{D7773BE3-A8F1-488D-8F68-06CBD7AA3FBD}"/>
              </a:ext>
            </a:extLst>
          </p:cNvPr>
          <p:cNvPicPr>
            <a:picLocks noChangeAspect="1"/>
          </p:cNvPicPr>
          <p:nvPr/>
        </p:nvPicPr>
        <p:blipFill>
          <a:blip r:embed="rId4"/>
          <a:stretch>
            <a:fillRect/>
          </a:stretch>
        </p:blipFill>
        <p:spPr>
          <a:xfrm>
            <a:off x="1258957" y="938212"/>
            <a:ext cx="9662328" cy="4981575"/>
          </a:xfrm>
          <a:prstGeom prst="rect">
            <a:avLst/>
          </a:prstGeom>
        </p:spPr>
      </p:pic>
    </p:spTree>
    <p:extLst>
      <p:ext uri="{BB962C8B-B14F-4D97-AF65-F5344CB8AC3E}">
        <p14:creationId xmlns:p14="http://schemas.microsoft.com/office/powerpoint/2010/main" val="369101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54924" y="264016"/>
            <a:ext cx="7560467" cy="461665"/>
          </a:xfrm>
          <a:prstGeom prst="rect">
            <a:avLst/>
          </a:prstGeom>
          <a:noFill/>
        </p:spPr>
        <p:txBody>
          <a:bodyPr wrap="none" rtlCol="0">
            <a:spAutoFit/>
          </a:bodyPr>
          <a:lstStyle>
            <a:defPPr>
              <a:defRPr lang="es-PE"/>
            </a:defPPr>
            <a:lvl1pPr algn="ctr">
              <a:defRPr sz="2400" b="1"/>
            </a:lvl1pPr>
          </a:lstStyle>
          <a:p>
            <a:r>
              <a:rPr lang="es-PE" dirty="0"/>
              <a:t>ESTADO DE RESULTADOS PRELIMINARES DIC 20  - DIC 19:</a:t>
            </a:r>
          </a:p>
        </p:txBody>
      </p:sp>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sp>
        <p:nvSpPr>
          <p:cNvPr id="6" name="CuadroTexto 5">
            <a:extLst>
              <a:ext uri="{FF2B5EF4-FFF2-40B4-BE49-F238E27FC236}">
                <a16:creationId xmlns:a16="http://schemas.microsoft.com/office/drawing/2014/main" id="{4F9C17DB-F4FF-4EC3-B928-252DE0932EF6}"/>
              </a:ext>
            </a:extLst>
          </p:cNvPr>
          <p:cNvSpPr txBox="1"/>
          <p:nvPr/>
        </p:nvSpPr>
        <p:spPr>
          <a:xfrm>
            <a:off x="1437123" y="1378226"/>
            <a:ext cx="9596068" cy="4801314"/>
          </a:xfrm>
          <a:prstGeom prst="rect">
            <a:avLst/>
          </a:prstGeom>
          <a:noFill/>
        </p:spPr>
        <p:txBody>
          <a:bodyPr wrap="square" rtlCol="0">
            <a:spAutoFit/>
          </a:bodyPr>
          <a:lstStyle/>
          <a:p>
            <a:pPr algn="just"/>
            <a:r>
              <a:rPr lang="es-PE" dirty="0"/>
              <a:t>En cuanto a las otras partidas de ingresos, estas también se han visto afectadas en el periodo enero diciembre 2020 en comparación a su similar 2019, principalmente por los menores ingresos por la imposibilidad de realizar eventos (-82.75%), la disminución de ingresos en Cotizaciones y Centro de Esparcimiento (-18.90%), menores ingresos por alquileres (-18.85%), entre otros.</a:t>
            </a:r>
          </a:p>
          <a:p>
            <a:pPr algn="just"/>
            <a:endParaRPr lang="es-PE" dirty="0"/>
          </a:p>
          <a:p>
            <a:pPr algn="just"/>
            <a:r>
              <a:rPr lang="es-PE" dirty="0"/>
              <a:t>De otro lado, respecto a los gastos operativos se puso en práctica una política de austeridad en los gastos de personal (-33.13%) sustentada en la aplicación de suspensión perfecta a aquellos trabajadores vinculados con labores que están paralizadas por las disposiciones dadas por el gobierno, así como también convenios laborales de reducción de jornada de trabajo.  Asimismo se aplicó una reducción drástica en otros gastos por servicios diversos (-38.09%), lo cual conjuntamente con la reducción en gastos de personal ha permitido revertir el resultado operativo y presentar una mejora en el resultado operativo de - S/ 229,492 a S/ 2,227,595.</a:t>
            </a:r>
          </a:p>
          <a:p>
            <a:pPr algn="just"/>
            <a:endParaRPr lang="es-PE" dirty="0"/>
          </a:p>
          <a:p>
            <a:pPr algn="just"/>
            <a:r>
              <a:rPr lang="es-PE" dirty="0"/>
              <a:t>Finalmente también se observa una mejora en el  resultado final, reduciéndose la pérdida acumulada para el periodo Enero  Diciembre  en 43.79 % entre el 2019 y el 2020.</a:t>
            </a:r>
          </a:p>
          <a:p>
            <a:pPr algn="just"/>
            <a:endParaRPr lang="es-PE" dirty="0"/>
          </a:p>
          <a:p>
            <a:endParaRPr lang="es-PE" dirty="0"/>
          </a:p>
        </p:txBody>
      </p:sp>
    </p:spTree>
    <p:extLst>
      <p:ext uri="{BB962C8B-B14F-4D97-AF65-F5344CB8AC3E}">
        <p14:creationId xmlns:p14="http://schemas.microsoft.com/office/powerpoint/2010/main" val="68769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745068" y="264016"/>
            <a:ext cx="6980180" cy="461665"/>
          </a:xfrm>
          <a:prstGeom prst="rect">
            <a:avLst/>
          </a:prstGeom>
          <a:noFill/>
        </p:spPr>
        <p:txBody>
          <a:bodyPr wrap="none" rtlCol="0">
            <a:spAutoFit/>
          </a:bodyPr>
          <a:lstStyle>
            <a:defPPr>
              <a:defRPr lang="es-PE"/>
            </a:defPPr>
            <a:lvl1pPr algn="ctr">
              <a:defRPr sz="2400" b="1"/>
            </a:lvl1pPr>
          </a:lstStyle>
          <a:p>
            <a:r>
              <a:rPr lang="es-PE" dirty="0"/>
              <a:t>BALANCE GENERAL PRELIMINARES  DIC 20  - DIC  19:</a:t>
            </a:r>
          </a:p>
        </p:txBody>
      </p:sp>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pic>
        <p:nvPicPr>
          <p:cNvPr id="3" name="Imagen 2">
            <a:extLst>
              <a:ext uri="{FF2B5EF4-FFF2-40B4-BE49-F238E27FC236}">
                <a16:creationId xmlns:a16="http://schemas.microsoft.com/office/drawing/2014/main" id="{A49E952B-A604-4F5C-8340-3ADDBAF5E6C7}"/>
              </a:ext>
            </a:extLst>
          </p:cNvPr>
          <p:cNvPicPr>
            <a:picLocks noChangeAspect="1"/>
          </p:cNvPicPr>
          <p:nvPr/>
        </p:nvPicPr>
        <p:blipFill>
          <a:blip r:embed="rId4"/>
          <a:stretch>
            <a:fillRect/>
          </a:stretch>
        </p:blipFill>
        <p:spPr>
          <a:xfrm>
            <a:off x="1192696" y="1099930"/>
            <a:ext cx="9899373" cy="4969566"/>
          </a:xfrm>
          <a:prstGeom prst="rect">
            <a:avLst/>
          </a:prstGeom>
        </p:spPr>
      </p:pic>
    </p:spTree>
    <p:extLst>
      <p:ext uri="{BB962C8B-B14F-4D97-AF65-F5344CB8AC3E}">
        <p14:creationId xmlns:p14="http://schemas.microsoft.com/office/powerpoint/2010/main" val="3717622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sp>
        <p:nvSpPr>
          <p:cNvPr id="6" name="CuadroTexto 5">
            <a:extLst>
              <a:ext uri="{FF2B5EF4-FFF2-40B4-BE49-F238E27FC236}">
                <a16:creationId xmlns:a16="http://schemas.microsoft.com/office/drawing/2014/main" id="{4F9C17DB-F4FF-4EC3-B928-252DE0932EF6}"/>
              </a:ext>
            </a:extLst>
          </p:cNvPr>
          <p:cNvSpPr txBox="1"/>
          <p:nvPr/>
        </p:nvSpPr>
        <p:spPr>
          <a:xfrm>
            <a:off x="1325217" y="1709530"/>
            <a:ext cx="9596068" cy="3693319"/>
          </a:xfrm>
          <a:prstGeom prst="rect">
            <a:avLst/>
          </a:prstGeom>
          <a:noFill/>
        </p:spPr>
        <p:txBody>
          <a:bodyPr wrap="square" rtlCol="0">
            <a:spAutoFit/>
          </a:bodyPr>
          <a:lstStyle/>
          <a:p>
            <a:pPr algn="just"/>
            <a:r>
              <a:rPr lang="es-PE" dirty="0"/>
              <a:t>Respecto al Estado de Situación Financiera, lo más resaltante por el lado del Activo es el incremento en el saldo del Activo No corriente en  S/ 717,339,263 como resultado de la Revaluación de Activos efectuada en el año 2020.  Se debe precisar que esta revaluación es el resultado de la tasación efectuada a los Activos no corrientes a valor de mercado, la cual no se había actualizado desde el año 2012.  En términos porcentuales implica un aumento de 26.93%</a:t>
            </a:r>
          </a:p>
          <a:p>
            <a:pPr algn="just"/>
            <a:endParaRPr lang="es-PE" dirty="0"/>
          </a:p>
          <a:p>
            <a:pPr algn="just"/>
            <a:r>
              <a:rPr lang="es-PE" dirty="0"/>
              <a:t>En cuanto a las cuentas por cobrar se ha observado un incremento de 32.11% que se explica por las facturas por cobrar a concesionarias internas e hípicas, juego al crédito, cotizaciones sociales etc. en este ultimo por la situación de pandemia  se otorgo facilidades de pago a los socios a través de  fraccionamientos.</a:t>
            </a:r>
          </a:p>
          <a:p>
            <a:pPr algn="just"/>
            <a:endParaRPr lang="es-PE" dirty="0"/>
          </a:p>
          <a:p>
            <a:pPr algn="just"/>
            <a:endParaRPr lang="es-PE" dirty="0"/>
          </a:p>
          <a:p>
            <a:endParaRPr lang="es-PE" dirty="0"/>
          </a:p>
        </p:txBody>
      </p:sp>
      <p:sp>
        <p:nvSpPr>
          <p:cNvPr id="7" name="CuadroTexto 6">
            <a:extLst>
              <a:ext uri="{FF2B5EF4-FFF2-40B4-BE49-F238E27FC236}">
                <a16:creationId xmlns:a16="http://schemas.microsoft.com/office/drawing/2014/main" id="{91FE8411-9768-4D55-A9C6-B22887BB8B74}"/>
              </a:ext>
            </a:extLst>
          </p:cNvPr>
          <p:cNvSpPr txBox="1"/>
          <p:nvPr/>
        </p:nvSpPr>
        <p:spPr>
          <a:xfrm>
            <a:off x="2745068" y="264016"/>
            <a:ext cx="6980180" cy="461665"/>
          </a:xfrm>
          <a:prstGeom prst="rect">
            <a:avLst/>
          </a:prstGeom>
          <a:noFill/>
        </p:spPr>
        <p:txBody>
          <a:bodyPr wrap="none" rtlCol="0">
            <a:spAutoFit/>
          </a:bodyPr>
          <a:lstStyle>
            <a:defPPr>
              <a:defRPr lang="es-PE"/>
            </a:defPPr>
            <a:lvl1pPr algn="ctr">
              <a:defRPr sz="2400" b="1"/>
            </a:lvl1pPr>
          </a:lstStyle>
          <a:p>
            <a:r>
              <a:rPr lang="es-PE" dirty="0"/>
              <a:t>BALANCE GENERAL PRELIMINARES  DIC 20  - DIC  19:</a:t>
            </a:r>
          </a:p>
        </p:txBody>
      </p:sp>
    </p:spTree>
    <p:extLst>
      <p:ext uri="{BB962C8B-B14F-4D97-AF65-F5344CB8AC3E}">
        <p14:creationId xmlns:p14="http://schemas.microsoft.com/office/powerpoint/2010/main" val="58497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sp>
        <p:nvSpPr>
          <p:cNvPr id="6" name="CuadroTexto 5">
            <a:extLst>
              <a:ext uri="{FF2B5EF4-FFF2-40B4-BE49-F238E27FC236}">
                <a16:creationId xmlns:a16="http://schemas.microsoft.com/office/drawing/2014/main" id="{CE2F6118-0AAF-41C7-85FB-EB1FB12742CD}"/>
              </a:ext>
            </a:extLst>
          </p:cNvPr>
          <p:cNvSpPr txBox="1"/>
          <p:nvPr/>
        </p:nvSpPr>
        <p:spPr>
          <a:xfrm>
            <a:off x="2745068" y="264016"/>
            <a:ext cx="6980180" cy="461665"/>
          </a:xfrm>
          <a:prstGeom prst="rect">
            <a:avLst/>
          </a:prstGeom>
          <a:noFill/>
        </p:spPr>
        <p:txBody>
          <a:bodyPr wrap="none" rtlCol="0">
            <a:spAutoFit/>
          </a:bodyPr>
          <a:lstStyle>
            <a:defPPr>
              <a:defRPr lang="es-PE"/>
            </a:defPPr>
            <a:lvl1pPr algn="ctr">
              <a:defRPr sz="2400" b="1"/>
            </a:lvl1pPr>
          </a:lstStyle>
          <a:p>
            <a:r>
              <a:rPr lang="es-PE" dirty="0"/>
              <a:t>BALANCE GENERAL PRELIMINARES  DIC 20  - DIC  19:</a:t>
            </a:r>
          </a:p>
        </p:txBody>
      </p:sp>
      <p:pic>
        <p:nvPicPr>
          <p:cNvPr id="3" name="Imagen 2">
            <a:extLst>
              <a:ext uri="{FF2B5EF4-FFF2-40B4-BE49-F238E27FC236}">
                <a16:creationId xmlns:a16="http://schemas.microsoft.com/office/drawing/2014/main" id="{4792400E-E2B2-473A-A6DD-2B2CC77044C8}"/>
              </a:ext>
            </a:extLst>
          </p:cNvPr>
          <p:cNvPicPr>
            <a:picLocks noChangeAspect="1"/>
          </p:cNvPicPr>
          <p:nvPr/>
        </p:nvPicPr>
        <p:blipFill>
          <a:blip r:embed="rId4"/>
          <a:stretch>
            <a:fillRect/>
          </a:stretch>
        </p:blipFill>
        <p:spPr>
          <a:xfrm>
            <a:off x="1245705" y="1033461"/>
            <a:ext cx="9859618" cy="5155303"/>
          </a:xfrm>
          <a:prstGeom prst="rect">
            <a:avLst/>
          </a:prstGeom>
        </p:spPr>
      </p:pic>
    </p:spTree>
    <p:extLst>
      <p:ext uri="{BB962C8B-B14F-4D97-AF65-F5344CB8AC3E}">
        <p14:creationId xmlns:p14="http://schemas.microsoft.com/office/powerpoint/2010/main" val="2646655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382375"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dirty="0"/>
          </a:p>
        </p:txBody>
      </p:sp>
      <p:graphicFrame>
        <p:nvGraphicFramePr>
          <p:cNvPr id="5" name="Objeto 4"/>
          <p:cNvGraphicFramePr>
            <a:graphicFrameLocks noChangeAspect="1"/>
          </p:cNvGraphicFramePr>
          <p:nvPr/>
        </p:nvGraphicFramePr>
        <p:xfrm>
          <a:off x="10921285" y="0"/>
          <a:ext cx="1270715" cy="989699"/>
        </p:xfrm>
        <a:graphic>
          <a:graphicData uri="http://schemas.openxmlformats.org/presentationml/2006/ole">
            <mc:AlternateContent xmlns:mc="http://schemas.openxmlformats.org/markup-compatibility/2006">
              <mc:Choice xmlns:v="urn:schemas-microsoft-com:vml" Requires="v">
                <p:oleObj name="Imagen de mapa de bits" r:id="rId2" imgW="1638529" imgH="971686" progId="Paint.Picture">
                  <p:embed/>
                </p:oleObj>
              </mc:Choice>
              <mc:Fallback>
                <p:oleObj name="Imagen de mapa de bits" r:id="rId2" imgW="1638529" imgH="971686" progId="Paint.Picture">
                  <p:embed/>
                  <p:pic>
                    <p:nvPicPr>
                      <p:cNvPr id="5" name="Objeto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1285" y="0"/>
                        <a:ext cx="1270715" cy="989699"/>
                      </a:xfrm>
                      <a:prstGeom prst="rect">
                        <a:avLst/>
                      </a:prstGeom>
                      <a:noFill/>
                    </p:spPr>
                  </p:pic>
                </p:oleObj>
              </mc:Fallback>
            </mc:AlternateContent>
          </a:graphicData>
        </a:graphic>
      </p:graphicFrame>
      <p:sp>
        <p:nvSpPr>
          <p:cNvPr id="6" name="CuadroTexto 5">
            <a:extLst>
              <a:ext uri="{FF2B5EF4-FFF2-40B4-BE49-F238E27FC236}">
                <a16:creationId xmlns:a16="http://schemas.microsoft.com/office/drawing/2014/main" id="{4F9C17DB-F4FF-4EC3-B928-252DE0932EF6}"/>
              </a:ext>
            </a:extLst>
          </p:cNvPr>
          <p:cNvSpPr txBox="1"/>
          <p:nvPr/>
        </p:nvSpPr>
        <p:spPr>
          <a:xfrm>
            <a:off x="1325217" y="1709530"/>
            <a:ext cx="9596068" cy="2031325"/>
          </a:xfrm>
          <a:prstGeom prst="rect">
            <a:avLst/>
          </a:prstGeom>
          <a:noFill/>
        </p:spPr>
        <p:txBody>
          <a:bodyPr wrap="square" rtlCol="0">
            <a:spAutoFit/>
          </a:bodyPr>
          <a:lstStyle/>
          <a:p>
            <a:pPr algn="just"/>
            <a:r>
              <a:rPr lang="es-PE" dirty="0"/>
              <a:t>En cuanto al pasivo se observa que, a pesar de los efectos de la pandemia y consiguiente afectación a los ingresos del JCP, el saldo del pasivo corriente solo se ha incrementado en 2.39% entre el año 2019 y 2020.</a:t>
            </a:r>
          </a:p>
          <a:p>
            <a:pPr algn="just"/>
            <a:endParaRPr lang="es-PE" dirty="0"/>
          </a:p>
          <a:p>
            <a:pPr algn="just"/>
            <a:r>
              <a:rPr lang="es-PE" dirty="0"/>
              <a:t>Respecto al patrimonio neto, se puede observar un incremento en el saldo del mismo entre el año 2019 y el 2020 que es la contrapartida en el pasivo de la revaluación del Activo No Corriente.  El incremento es de S/ 721,501,786 en términos absolutos y 27.17% en términos porcentuales.</a:t>
            </a:r>
          </a:p>
        </p:txBody>
      </p:sp>
      <p:sp>
        <p:nvSpPr>
          <p:cNvPr id="7" name="CuadroTexto 6">
            <a:extLst>
              <a:ext uri="{FF2B5EF4-FFF2-40B4-BE49-F238E27FC236}">
                <a16:creationId xmlns:a16="http://schemas.microsoft.com/office/drawing/2014/main" id="{6E330A60-C580-456A-ACA3-2D146748B693}"/>
              </a:ext>
            </a:extLst>
          </p:cNvPr>
          <p:cNvSpPr txBox="1"/>
          <p:nvPr/>
        </p:nvSpPr>
        <p:spPr>
          <a:xfrm>
            <a:off x="2745068" y="264016"/>
            <a:ext cx="6980180" cy="461665"/>
          </a:xfrm>
          <a:prstGeom prst="rect">
            <a:avLst/>
          </a:prstGeom>
          <a:noFill/>
        </p:spPr>
        <p:txBody>
          <a:bodyPr wrap="none" rtlCol="0">
            <a:spAutoFit/>
          </a:bodyPr>
          <a:lstStyle>
            <a:defPPr>
              <a:defRPr lang="es-PE"/>
            </a:defPPr>
            <a:lvl1pPr algn="ctr">
              <a:defRPr sz="2400" b="1"/>
            </a:lvl1pPr>
          </a:lstStyle>
          <a:p>
            <a:r>
              <a:rPr lang="es-PE" dirty="0"/>
              <a:t>BALANCE GENERAL PRELIMINARES  DIC 20  - DIC  19:</a:t>
            </a:r>
          </a:p>
        </p:txBody>
      </p:sp>
    </p:spTree>
    <p:extLst>
      <p:ext uri="{BB962C8B-B14F-4D97-AF65-F5344CB8AC3E}">
        <p14:creationId xmlns:p14="http://schemas.microsoft.com/office/powerpoint/2010/main" val="14069980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1506</TotalTime>
  <Words>708</Words>
  <Application>Microsoft Office PowerPoint</Application>
  <PresentationFormat>Panorámica</PresentationFormat>
  <Paragraphs>26</Paragraphs>
  <Slides>8</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3" baseType="lpstr">
      <vt:lpstr>Arial</vt:lpstr>
      <vt:lpstr>Calibri</vt:lpstr>
      <vt:lpstr>Calibri Light</vt:lpstr>
      <vt:lpstr>Tema de Office</vt:lpstr>
      <vt:lpstr>Imagen de mapa de bits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Full name</dc:creator>
  <cp:lastModifiedBy>cms-camusa</cp:lastModifiedBy>
  <cp:revision>99</cp:revision>
  <cp:lastPrinted>2020-12-28T21:34:00Z</cp:lastPrinted>
  <dcterms:created xsi:type="dcterms:W3CDTF">2020-09-01T22:29:45Z</dcterms:created>
  <dcterms:modified xsi:type="dcterms:W3CDTF">2021-03-25T17:51:22Z</dcterms:modified>
</cp:coreProperties>
</file>